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62" r:id="rId10"/>
    <p:sldId id="263" r:id="rId11"/>
    <p:sldId id="264" r:id="rId12"/>
    <p:sldId id="265" r:id="rId13"/>
    <p:sldId id="266" r:id="rId14"/>
  </p:sldIdLst>
  <p:sldSz cx="18288000" cy="10287000"/>
  <p:notesSz cx="6858000" cy="9144000"/>
  <p:embeddedFontLst>
    <p:embeddedFont>
      <p:font typeface="Wingdings 3" panose="05040102010807070707" pitchFamily="18" charset="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swald" panose="020B0604020202020204" charset="0"/>
      <p:bold r:id="rId21"/>
    </p:embeddedFont>
    <p:embeddedFont>
      <p:font typeface="DM Sans" panose="020B0604020202020204" charset="0"/>
      <p:bold r:id="rId22"/>
      <p:boldItalic r:id="rId23"/>
    </p:embeddedFont>
    <p:embeddedFont>
      <p:font typeface="Roboto Mon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W/UAZXciDd3mQ1/CUwd7DEMzj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13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0029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070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291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637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03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55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42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149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005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440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6562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94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9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373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16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740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300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023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475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9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8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6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7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3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4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9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5" b="-38883"/>
            </a:stretch>
          </a:blipFill>
          <a:ln>
            <a:noFill/>
          </a:ln>
        </p:spPr>
      </p:sp>
      <p:sp>
        <p:nvSpPr>
          <p:cNvPr id="85" name="Google Shape;85;p1" descr="Thin Line Abstract  Shape Illustration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 extrusionOk="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2584359" y="3436675"/>
            <a:ext cx="8080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CLASSFICATION  </a:t>
            </a:r>
            <a:endParaRPr sz="5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SPARKML</a:t>
            </a:r>
            <a:endParaRPr sz="5000"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1645920" y="6257109"/>
            <a:ext cx="10816046" cy="306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12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Vũ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Minh </a:t>
            </a: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Thư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2100" b="1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22010405</a:t>
            </a: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Khắc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Hải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-US" sz="2100" b="1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22010460</a:t>
            </a: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Đào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</a:t>
            </a:r>
            <a:r>
              <a:rPr lang="en-US" sz="21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Đạt</a:t>
            </a:r>
            <a:r>
              <a:rPr lang="en-US" sz="21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r>
              <a:rPr lang="en-US" sz="2100" b="1" dirty="0" smtClean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21012490</a:t>
            </a: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Lê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Minh </a:t>
            </a: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Quang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</a:t>
            </a:r>
            <a:r>
              <a:rPr lang="en-US" sz="2100" b="1" dirty="0" smtClean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21012086</a:t>
            </a:r>
            <a:endParaRPr sz="21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Trọng</a:t>
            </a:r>
            <a:r>
              <a:rPr lang="en-US" sz="2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Huynh			</a:t>
            </a:r>
            <a:r>
              <a:rPr lang="en-US" sz="2100" b="1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21012501</a:t>
            </a:r>
            <a:endParaRPr sz="2100" b="1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890923" y="1793219"/>
            <a:ext cx="94254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5F6F7"/>
                </a:solidFill>
                <a:latin typeface="Oswald"/>
                <a:ea typeface="Oswald"/>
                <a:cs typeface="Oswald"/>
                <a:sym typeface="Oswald"/>
              </a:rPr>
              <a:t>PROJECT</a:t>
            </a:r>
            <a:endParaRPr/>
          </a:p>
        </p:txBody>
      </p:sp>
      <p:cxnSp>
        <p:nvCxnSpPr>
          <p:cNvPr id="89" name="Google Shape;89;p1"/>
          <p:cNvCxnSpPr/>
          <p:nvPr/>
        </p:nvCxnSpPr>
        <p:spPr>
          <a:xfrm>
            <a:off x="13654088" y="-44"/>
            <a:ext cx="19050" cy="10287000"/>
          </a:xfrm>
          <a:prstGeom prst="straightConnector1">
            <a:avLst/>
          </a:prstGeom>
          <a:noFill/>
          <a:ln w="47625" cap="flat" cmpd="sng">
            <a:solidFill>
              <a:srgbClr val="04050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"/>
          <p:cNvSpPr/>
          <p:nvPr/>
        </p:nvSpPr>
        <p:spPr>
          <a:xfrm>
            <a:off x="16662367" y="1028700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 extrusionOk="0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 rot="3409566">
            <a:off x="-4927404" y="10851611"/>
            <a:ext cx="12478917" cy="5354590"/>
          </a:xfrm>
          <a:custGeom>
            <a:avLst/>
            <a:gdLst/>
            <a:ahLst/>
            <a:cxnLst/>
            <a:rect l="l" t="t" r="r" b="b"/>
            <a:pathLst>
              <a:path w="12471670" h="5351480" extrusionOk="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3" name="Google Shape;153;p8"/>
          <p:cNvSpPr/>
          <p:nvPr/>
        </p:nvSpPr>
        <p:spPr>
          <a:xfrm rot="5400000">
            <a:off x="15178523" y="-2752360"/>
            <a:ext cx="7369630" cy="7562121"/>
          </a:xfrm>
          <a:custGeom>
            <a:avLst/>
            <a:gdLst/>
            <a:ahLst/>
            <a:cxnLst/>
            <a:rect l="l" t="t" r="r" b="b"/>
            <a:pathLst>
              <a:path w="7369630" h="7562121" extrusionOk="0">
                <a:moveTo>
                  <a:pt x="0" y="0"/>
                </a:moveTo>
                <a:lnTo>
                  <a:pt x="7369631" y="0"/>
                </a:lnTo>
                <a:lnTo>
                  <a:pt x="7369631" y="7562120"/>
                </a:lnTo>
                <a:lnTo>
                  <a:pt x="0" y="7562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8"/>
          <p:cNvSpPr/>
          <p:nvPr/>
        </p:nvSpPr>
        <p:spPr>
          <a:xfrm rot="-10628256">
            <a:off x="-462584" y="-2398684"/>
            <a:ext cx="2951375" cy="4119940"/>
          </a:xfrm>
          <a:custGeom>
            <a:avLst/>
            <a:gdLst/>
            <a:ahLst/>
            <a:cxnLst/>
            <a:rect l="l" t="t" r="r" b="b"/>
            <a:pathLst>
              <a:path w="2947693" h="4114800" extrusionOk="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8"/>
          <p:cNvSpPr txBox="1"/>
          <p:nvPr/>
        </p:nvSpPr>
        <p:spPr>
          <a:xfrm>
            <a:off x="0" y="0"/>
            <a:ext cx="18288000" cy="6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Giải Thích Code và Nhận Xét Biểu Đồ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3000" b="1">
                <a:solidFill>
                  <a:schemeClr val="dk1"/>
                </a:solidFill>
              </a:rPr>
              <a:t>Giải Thích Code: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Chuẩn bị môi trường:</a:t>
            </a:r>
            <a:r>
              <a:rPr lang="en-US" sz="3000">
                <a:solidFill>
                  <a:schemeClr val="dk1"/>
                </a:solidFill>
              </a:rPr>
              <a:t> Import thư viện cần thiết (pyspark, matplotlib, seaborn…).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Đọc dữ liệu MNIST:</a:t>
            </a:r>
            <a:r>
              <a:rPr lang="en-US" sz="3000">
                <a:solidFill>
                  <a:schemeClr val="dk1"/>
                </a:solidFill>
              </a:rPr>
              <a:t> Sử dụng hàm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load_mnist_images</a:t>
            </a:r>
            <a:r>
              <a:rPr lang="en-US" sz="3000">
                <a:solidFill>
                  <a:schemeClr val="dk1"/>
                </a:solidFill>
              </a:rPr>
              <a:t> và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load_mnist_labels</a:t>
            </a:r>
            <a:r>
              <a:rPr lang="en-US" sz="3000">
                <a:solidFill>
                  <a:schemeClr val="dk1"/>
                </a:solidFill>
              </a:rPr>
              <a:t> để tiền xử lý dữ liệu.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Trực quan hóa dữ liệu:</a:t>
            </a:r>
            <a:r>
              <a:rPr lang="en-US" sz="3000">
                <a:solidFill>
                  <a:schemeClr val="dk1"/>
                </a:solidFill>
              </a:rPr>
              <a:t> Hiển thị hình ảnh đầu vào bằng matplotlib để kiểm tra dữ liệu.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Huấn luyện mô hình:</a:t>
            </a:r>
            <a:endParaRPr sz="3000" b="1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Sử dụng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MultilayerPerceptronClassifier</a:t>
            </a:r>
            <a:r>
              <a:rPr lang="en-US" sz="3000">
                <a:solidFill>
                  <a:schemeClr val="dk1"/>
                </a:solidFill>
              </a:rPr>
              <a:t> để huấn luyện mô hình nhận dạng chữ số.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Khởi tạo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SparkSession</a:t>
            </a:r>
            <a:r>
              <a:rPr lang="en-US" sz="3000">
                <a:solidFill>
                  <a:schemeClr val="dk1"/>
                </a:solidFill>
              </a:rPr>
              <a:t> để chạy mô hình trên Spark.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Đánh giá mô hình:</a:t>
            </a:r>
            <a:endParaRPr sz="3000" b="1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Sử dụng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MulticlassClassificationEvaluator</a:t>
            </a:r>
            <a:r>
              <a:rPr lang="en-US" sz="3000">
                <a:solidFill>
                  <a:schemeClr val="dk1"/>
                </a:solidFill>
              </a:rPr>
              <a:t> để đánh giá độ chính xác.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Vẽ ma trận nhầm lẫn để phân tích lỗi của mô hình.</a:t>
            </a:r>
            <a:endParaRPr sz="30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/>
          <p:nvPr/>
        </p:nvSpPr>
        <p:spPr>
          <a:xfrm rot="3409566">
            <a:off x="-4927404" y="10851611"/>
            <a:ext cx="12478917" cy="5354590"/>
          </a:xfrm>
          <a:custGeom>
            <a:avLst/>
            <a:gdLst/>
            <a:ahLst/>
            <a:cxnLst/>
            <a:rect l="l" t="t" r="r" b="b"/>
            <a:pathLst>
              <a:path w="12471670" h="5351480" extrusionOk="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9"/>
          <p:cNvSpPr/>
          <p:nvPr/>
        </p:nvSpPr>
        <p:spPr>
          <a:xfrm rot="5400000">
            <a:off x="15178523" y="-2752360"/>
            <a:ext cx="7369630" cy="7562121"/>
          </a:xfrm>
          <a:custGeom>
            <a:avLst/>
            <a:gdLst/>
            <a:ahLst/>
            <a:cxnLst/>
            <a:rect l="l" t="t" r="r" b="b"/>
            <a:pathLst>
              <a:path w="7369630" h="7562121" extrusionOk="0">
                <a:moveTo>
                  <a:pt x="0" y="0"/>
                </a:moveTo>
                <a:lnTo>
                  <a:pt x="7369631" y="0"/>
                </a:lnTo>
                <a:lnTo>
                  <a:pt x="7369631" y="7562120"/>
                </a:lnTo>
                <a:lnTo>
                  <a:pt x="0" y="7562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2" name="Google Shape;162;p9"/>
          <p:cNvSpPr/>
          <p:nvPr/>
        </p:nvSpPr>
        <p:spPr>
          <a:xfrm rot="-10628256">
            <a:off x="-462584" y="-2320984"/>
            <a:ext cx="2951375" cy="4119940"/>
          </a:xfrm>
          <a:custGeom>
            <a:avLst/>
            <a:gdLst/>
            <a:ahLst/>
            <a:cxnLst/>
            <a:rect l="l" t="t" r="r" b="b"/>
            <a:pathLst>
              <a:path w="2947693" h="4114800" extrusionOk="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3" name="Google Shape;16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875" y="481725"/>
            <a:ext cx="10978951" cy="793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/>
          <p:nvPr/>
        </p:nvSpPr>
        <p:spPr>
          <a:xfrm>
            <a:off x="0" y="0"/>
            <a:ext cx="7309200" cy="9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Nhận Xét Biểu Đồ: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Ma trận nhầm lẫn:</a:t>
            </a:r>
            <a:endParaRPr sz="3000" b="1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Mô hình hoạt động tốt với độ chính xác cao.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Một số nhãn bị nhầm lẫn do đặc điểm hình dạng tương đồng (ví dụ: số 3 và số 8).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Biểu đồ phân phối dự đoán:</a:t>
            </a:r>
            <a:endParaRPr sz="3000" b="1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Hiển thị phân bố dự đoán của mô hình.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Giúp phát hiện các mẫu dữ liệu bị dự đoán sai.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Đề xuất cải thiện:</a:t>
            </a:r>
            <a:endParaRPr sz="3000" b="1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Tăng cường dữ liệu huấn luyện.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Thử nghiệm với kiến trúc mô hình khác.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Điều chỉnh tham số huấn luyện để tối ưu kết quả.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 rot="3409566">
            <a:off x="-4927404" y="10851611"/>
            <a:ext cx="12478917" cy="5354590"/>
          </a:xfrm>
          <a:custGeom>
            <a:avLst/>
            <a:gdLst/>
            <a:ahLst/>
            <a:cxnLst/>
            <a:rect l="l" t="t" r="r" b="b"/>
            <a:pathLst>
              <a:path w="12471670" h="5351480" extrusionOk="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p10"/>
          <p:cNvSpPr/>
          <p:nvPr/>
        </p:nvSpPr>
        <p:spPr>
          <a:xfrm rot="5400000">
            <a:off x="15178523" y="-2752360"/>
            <a:ext cx="7369630" cy="7562121"/>
          </a:xfrm>
          <a:custGeom>
            <a:avLst/>
            <a:gdLst/>
            <a:ahLst/>
            <a:cxnLst/>
            <a:rect l="l" t="t" r="r" b="b"/>
            <a:pathLst>
              <a:path w="7369630" h="7562121" extrusionOk="0">
                <a:moveTo>
                  <a:pt x="0" y="0"/>
                </a:moveTo>
                <a:lnTo>
                  <a:pt x="7369631" y="0"/>
                </a:lnTo>
                <a:lnTo>
                  <a:pt x="7369631" y="7562120"/>
                </a:lnTo>
                <a:lnTo>
                  <a:pt x="0" y="7562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1" name="Google Shape;171;p10"/>
          <p:cNvSpPr/>
          <p:nvPr/>
        </p:nvSpPr>
        <p:spPr>
          <a:xfrm rot="-10628256">
            <a:off x="-447059" y="-2336509"/>
            <a:ext cx="2951375" cy="4119940"/>
          </a:xfrm>
          <a:custGeom>
            <a:avLst/>
            <a:gdLst/>
            <a:ahLst/>
            <a:cxnLst/>
            <a:rect l="l" t="t" r="r" b="b"/>
            <a:pathLst>
              <a:path w="2947693" h="4114800" extrusionOk="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2" name="Google Shape;172;p10"/>
          <p:cNvSpPr txBox="1"/>
          <p:nvPr/>
        </p:nvSpPr>
        <p:spPr>
          <a:xfrm>
            <a:off x="3838200" y="2009950"/>
            <a:ext cx="10442400" cy="6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Kết Luận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Tóm tắt các điểm chính:</a:t>
            </a:r>
            <a:r>
              <a:rPr lang="en-US" sz="3000">
                <a:solidFill>
                  <a:schemeClr val="dk1"/>
                </a:solidFill>
              </a:rPr>
              <a:t> Apache Spark là một nền tảng mạnh mẽ giúp xử lý dữ liệu lớn với tốc độ cao nhờ kiến trúc tính toán trong bộ nhớ (In-memory computing).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Ưu điểm:</a:t>
            </a:r>
            <a:r>
              <a:rPr lang="en-US" sz="3000">
                <a:solidFill>
                  <a:schemeClr val="dk1"/>
                </a:solidFill>
              </a:rPr>
              <a:t> Hiệu suất cao, dễ dàng mở rộng, hỗ trợ nhiều ngôn ngữ lập trình (Scala, Java, Python, R).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Ứng dụng thực tế:</a:t>
            </a:r>
            <a:r>
              <a:rPr lang="en-US" sz="3000">
                <a:solidFill>
                  <a:schemeClr val="dk1"/>
                </a:solidFill>
              </a:rPr>
              <a:t> Được sử dụng trong nhiều lĩnh vực như tài chính, thương mại điện tử, phân tích dữ liệu lớn, và AI.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 b="1">
                <a:solidFill>
                  <a:schemeClr val="dk1"/>
                </a:solidFill>
              </a:rPr>
              <a:t>Hướng phát triển:</a:t>
            </a:r>
            <a:r>
              <a:rPr lang="en-US" sz="3000">
                <a:solidFill>
                  <a:schemeClr val="dk1"/>
                </a:solidFill>
              </a:rPr>
              <a:t> Cải thiện khả năng tối ưu hóa hiệu suất, hỗ trợ thêm nhiều framework AI/ML, và mở rộng khả năng tích hợp với các hệ thống dữ liệu phân tán.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7" b="-38877"/>
            </a:stretch>
          </a:blipFill>
          <a:ln>
            <a:noFill/>
          </a:ln>
        </p:spPr>
      </p:sp>
      <p:sp>
        <p:nvSpPr>
          <p:cNvPr id="178" name="Google Shape;178;p12"/>
          <p:cNvSpPr/>
          <p:nvPr/>
        </p:nvSpPr>
        <p:spPr>
          <a:xfrm>
            <a:off x="8649780" y="-1518600"/>
            <a:ext cx="11125289" cy="12345213"/>
          </a:xfrm>
          <a:custGeom>
            <a:avLst/>
            <a:gdLst/>
            <a:ahLst/>
            <a:cxnLst/>
            <a:rect l="l" t="t" r="r" b="b"/>
            <a:pathLst>
              <a:path w="5420360" h="6014720" extrusionOk="0">
                <a:moveTo>
                  <a:pt x="5148580" y="3408680"/>
                </a:moveTo>
                <a:lnTo>
                  <a:pt x="5149850" y="3406140"/>
                </a:lnTo>
                <a:cubicBezTo>
                  <a:pt x="5322570" y="3082290"/>
                  <a:pt x="5420360" y="2711450"/>
                  <a:pt x="5420360" y="2319020"/>
                </a:cubicBezTo>
                <a:cubicBezTo>
                  <a:pt x="5420360" y="1038860"/>
                  <a:pt x="4381500" y="0"/>
                  <a:pt x="3101340" y="0"/>
                </a:cubicBezTo>
                <a:cubicBezTo>
                  <a:pt x="2259330" y="0"/>
                  <a:pt x="1521460" y="449580"/>
                  <a:pt x="1115060" y="1121410"/>
                </a:cubicBezTo>
                <a:cubicBezTo>
                  <a:pt x="1094740" y="1155700"/>
                  <a:pt x="1075690" y="1188720"/>
                  <a:pt x="1056640" y="1224280"/>
                </a:cubicBezTo>
                <a:lnTo>
                  <a:pt x="328930" y="2503170"/>
                </a:lnTo>
                <a:cubicBezTo>
                  <a:pt x="308610" y="2536190"/>
                  <a:pt x="290830" y="2569210"/>
                  <a:pt x="271780" y="2603500"/>
                </a:cubicBezTo>
                <a:lnTo>
                  <a:pt x="271780" y="2604770"/>
                </a:lnTo>
                <a:cubicBezTo>
                  <a:pt x="97790" y="2929890"/>
                  <a:pt x="0" y="3300730"/>
                  <a:pt x="0" y="3695700"/>
                </a:cubicBezTo>
                <a:cubicBezTo>
                  <a:pt x="0" y="4975860"/>
                  <a:pt x="1038860" y="6014720"/>
                  <a:pt x="2319020" y="6014720"/>
                </a:cubicBezTo>
                <a:cubicBezTo>
                  <a:pt x="3243580" y="6014720"/>
                  <a:pt x="4042410" y="5472430"/>
                  <a:pt x="4414520" y="4688840"/>
                </a:cubicBezTo>
                <a:lnTo>
                  <a:pt x="5077460" y="3533140"/>
                </a:lnTo>
                <a:cubicBezTo>
                  <a:pt x="5101590" y="3492500"/>
                  <a:pt x="5125720" y="3450590"/>
                  <a:pt x="5148580" y="340868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2069" t="-16108" r="-3971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2"/>
          <p:cNvSpPr/>
          <p:nvPr/>
        </p:nvSpPr>
        <p:spPr>
          <a:xfrm>
            <a:off x="1028700" y="8503134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 extrusionOk="0">
                <a:moveTo>
                  <a:pt x="0" y="0"/>
                </a:moveTo>
                <a:lnTo>
                  <a:pt x="734693" y="0"/>
                </a:lnTo>
                <a:lnTo>
                  <a:pt x="734693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80" name="Google Shape;180;p12"/>
          <p:cNvGrpSpPr/>
          <p:nvPr/>
        </p:nvGrpSpPr>
        <p:grpSpPr>
          <a:xfrm>
            <a:off x="1028700" y="3849185"/>
            <a:ext cx="7253550" cy="2988666"/>
            <a:chOff x="0" y="76200"/>
            <a:chExt cx="9671400" cy="3984888"/>
          </a:xfrm>
        </p:grpSpPr>
        <p:sp>
          <p:nvSpPr>
            <p:cNvPr id="181" name="Google Shape;181;p12"/>
            <p:cNvSpPr txBox="1"/>
            <p:nvPr/>
          </p:nvSpPr>
          <p:spPr>
            <a:xfrm>
              <a:off x="0" y="76200"/>
              <a:ext cx="9671400" cy="30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i="0" u="none" strike="noStrike" cap="none">
                  <a:solidFill>
                    <a:srgbClr val="231F20"/>
                  </a:solidFill>
                  <a:latin typeface="Oswald"/>
                  <a:ea typeface="Oswald"/>
                  <a:cs typeface="Oswald"/>
                  <a:sym typeface="Oswald"/>
                </a:rPr>
                <a:t>THANK'S FOR WATCHING</a:t>
              </a:r>
              <a:endParaRPr/>
            </a:p>
          </p:txBody>
        </p:sp>
        <p:sp>
          <p:nvSpPr>
            <p:cNvPr id="182" name="Google Shape;182;p12"/>
            <p:cNvSpPr txBox="1"/>
            <p:nvPr/>
          </p:nvSpPr>
          <p:spPr>
            <a:xfrm>
              <a:off x="0" y="3532188"/>
              <a:ext cx="96012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5" b="-38883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 extrusionOk="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11109048" y="8034154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 extrusionOk="0">
                <a:moveTo>
                  <a:pt x="0" y="0"/>
                </a:moveTo>
                <a:lnTo>
                  <a:pt x="4876482" y="0"/>
                </a:lnTo>
                <a:lnTo>
                  <a:pt x="4876482" y="516424"/>
                </a:lnTo>
                <a:lnTo>
                  <a:pt x="0" y="5164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86494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 extrusionOk="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p2"/>
          <p:cNvSpPr txBox="1"/>
          <p:nvPr/>
        </p:nvSpPr>
        <p:spPr>
          <a:xfrm>
            <a:off x="-12081" y="2024009"/>
            <a:ext cx="959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3238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000"/>
              <a:buFont typeface="Arial"/>
              <a:buChar char="•"/>
            </a:pPr>
            <a:r>
              <a:rPr lang="en-U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Spark là gì?</a:t>
            </a:r>
            <a:endParaRPr sz="3000"/>
          </a:p>
        </p:txBody>
      </p:sp>
      <p:sp>
        <p:nvSpPr>
          <p:cNvPr id="100" name="Google Shape;100;p2"/>
          <p:cNvSpPr txBox="1"/>
          <p:nvPr/>
        </p:nvSpPr>
        <p:spPr>
          <a:xfrm>
            <a:off x="363425" y="0"/>
            <a:ext cx="9223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Tổng quan chủ đề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487695" y="2985777"/>
            <a:ext cx="95952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191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-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Spark là một công nghệ tính toán cụm tốc độ cao, được thiết kế để xử lý dữ liệu nhanh chóng. </a:t>
            </a:r>
            <a:endParaRPr sz="3000"/>
          </a:p>
        </p:txBody>
      </p:sp>
      <p:sp>
        <p:nvSpPr>
          <p:cNvPr id="102" name="Google Shape;102;p2"/>
          <p:cNvSpPr txBox="1"/>
          <p:nvPr/>
        </p:nvSpPr>
        <p:spPr>
          <a:xfrm>
            <a:off x="-203275" y="4354575"/>
            <a:ext cx="831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lvl="1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31F20"/>
              </a:buClr>
              <a:buSzPts val="3000"/>
              <a:buChar char="•"/>
            </a:pPr>
            <a:r>
              <a:rPr lang="en-US" sz="3000" b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Tầm quan trọng trong xử lý dữ liệu lớn</a:t>
            </a:r>
            <a:r>
              <a:rPr lang="en-US" sz="3000" b="0" i="0" u="none" strike="noStrike" cap="non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559394" y="5086184"/>
            <a:ext cx="95952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191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Apache Spark giúp tăng tốc quá trình xử lý nhờ </a:t>
            </a:r>
            <a:r>
              <a:rPr lang="en-US" sz="3000" b="1">
                <a:solidFill>
                  <a:schemeClr val="dk1"/>
                </a:solidFill>
              </a:rPr>
              <a:t>tính toán trong bộ nhớ (in-memory computing)</a:t>
            </a:r>
            <a:r>
              <a:rPr lang="en-US" sz="3000">
                <a:solidFill>
                  <a:schemeClr val="dk1"/>
                </a:solidFill>
              </a:rPr>
              <a:t>, giảm thời gian đọc ghi dữ liệu từ ổ đĩa. Ngoài ra, Spark hỗ trợ </a:t>
            </a:r>
            <a:r>
              <a:rPr lang="en-US" sz="3000" b="1">
                <a:solidFill>
                  <a:schemeClr val="dk1"/>
                </a:solidFill>
              </a:rPr>
              <a:t>xử lý dữ liệu theo lô (batch processing) và thời gian thực (real-time streaming)</a:t>
            </a:r>
            <a:r>
              <a:rPr lang="en-US" sz="3000">
                <a:solidFill>
                  <a:schemeClr val="dk1"/>
                </a:solidFill>
              </a:rPr>
              <a:t>, giúp doanh nghiệp phân tích dữ liệu nhanh hơn.</a:t>
            </a:r>
            <a:endParaRPr sz="3000"/>
          </a:p>
        </p:txBody>
      </p:sp>
      <p:pic>
        <p:nvPicPr>
          <p:cNvPr id="104" name="Google Shape;10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4600" y="1196525"/>
            <a:ext cx="7881677" cy="622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 descr="Thin Line Repeating Curves Pattern Illustration"/>
          <p:cNvSpPr/>
          <p:nvPr/>
        </p:nvSpPr>
        <p:spPr>
          <a:xfrm rot="3407869">
            <a:off x="-4852122" y="1130897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 extrusionOk="0">
                <a:moveTo>
                  <a:pt x="0" y="0"/>
                </a:moveTo>
                <a:lnTo>
                  <a:pt x="12471670" y="0"/>
                </a:lnTo>
                <a:lnTo>
                  <a:pt x="12471670" y="5351481"/>
                </a:lnTo>
                <a:lnTo>
                  <a:pt x="0" y="5351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" name="Google Shape;110;p3"/>
          <p:cNvSpPr txBox="1"/>
          <p:nvPr/>
        </p:nvSpPr>
        <p:spPr>
          <a:xfrm>
            <a:off x="1028700" y="1490926"/>
            <a:ext cx="7074600" cy="6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Các Thành Phần Chính Của Apache Spark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Spark Core – Thành phần cốt lõi xử lý dữ liệu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Spark SQL – Xử lý dữ liệu dạng bảng với SQL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Spark Streaming – Xử lý dữ liệu thời gian thực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MLlib – Machine Learning với Spark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GraphX – Xử lý dữ liệu đồ thị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1999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443" b="1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0232300" y="1547604"/>
            <a:ext cx="70270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 i="0" u="none" strike="noStrike" cap="none">
                <a:solidFill>
                  <a:srgbClr val="F2F4F5"/>
                </a:solidFill>
                <a:latin typeface="Oswald"/>
                <a:ea typeface="Oswald"/>
                <a:cs typeface="Oswald"/>
                <a:sym typeface="Oswald"/>
              </a:rPr>
              <a:t>YÊU CẦU PHI CHỨC NĂNG</a:t>
            </a:r>
            <a:endParaRPr/>
          </a:p>
        </p:txBody>
      </p:sp>
      <p:cxnSp>
        <p:nvCxnSpPr>
          <p:cNvPr id="112" name="Google Shape;112;p3"/>
          <p:cNvCxnSpPr/>
          <p:nvPr/>
        </p:nvCxnSpPr>
        <p:spPr>
          <a:xfrm>
            <a:off x="10232300" y="5193328"/>
            <a:ext cx="7027000" cy="0"/>
          </a:xfrm>
          <a:prstGeom prst="straightConnector1">
            <a:avLst/>
          </a:prstGeom>
          <a:noFill/>
          <a:ln w="9525" cap="rnd" cmpd="sng">
            <a:solidFill>
              <a:srgbClr val="F2F4F5">
                <a:alpha val="3490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3"/>
          <p:cNvCxnSpPr/>
          <p:nvPr/>
        </p:nvCxnSpPr>
        <p:spPr>
          <a:xfrm>
            <a:off x="10232300" y="6223193"/>
            <a:ext cx="7027000" cy="0"/>
          </a:xfrm>
          <a:prstGeom prst="straightConnector1">
            <a:avLst/>
          </a:prstGeom>
          <a:noFill/>
          <a:ln w="9525" cap="rnd" cmpd="sng">
            <a:solidFill>
              <a:srgbClr val="F2F4F5">
                <a:alpha val="3490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3"/>
          <p:cNvCxnSpPr/>
          <p:nvPr/>
        </p:nvCxnSpPr>
        <p:spPr>
          <a:xfrm>
            <a:off x="10232300" y="7308046"/>
            <a:ext cx="7027000" cy="0"/>
          </a:xfrm>
          <a:prstGeom prst="straightConnector1">
            <a:avLst/>
          </a:prstGeom>
          <a:noFill/>
          <a:ln w="9525" cap="rnd" cmpd="sng">
            <a:solidFill>
              <a:srgbClr val="F2F4F5">
                <a:alpha val="3490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3"/>
          <p:cNvCxnSpPr/>
          <p:nvPr/>
        </p:nvCxnSpPr>
        <p:spPr>
          <a:xfrm>
            <a:off x="10232300" y="8225869"/>
            <a:ext cx="7027000" cy="0"/>
          </a:xfrm>
          <a:prstGeom prst="straightConnector1">
            <a:avLst/>
          </a:prstGeom>
          <a:noFill/>
          <a:ln w="9525" cap="rnd" cmpd="sng">
            <a:solidFill>
              <a:srgbClr val="F2F4F5">
                <a:alpha val="3490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6" name="Google Shape;116;p3"/>
          <p:cNvGrpSpPr/>
          <p:nvPr/>
        </p:nvGrpSpPr>
        <p:grpSpPr>
          <a:xfrm>
            <a:off x="10202500" y="4410871"/>
            <a:ext cx="7056799" cy="4359828"/>
            <a:chOff x="0" y="-76200"/>
            <a:chExt cx="9409066" cy="5813105"/>
          </a:xfrm>
        </p:grpSpPr>
        <p:sp>
          <p:nvSpPr>
            <p:cNvPr id="117" name="Google Shape;117;p3"/>
            <p:cNvSpPr txBox="1"/>
            <p:nvPr/>
          </p:nvSpPr>
          <p:spPr>
            <a:xfrm>
              <a:off x="39733" y="-76200"/>
              <a:ext cx="936933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2F4F5"/>
                  </a:solidFill>
                  <a:latin typeface="DM Sans"/>
                  <a:ea typeface="DM Sans"/>
                  <a:cs typeface="DM Sans"/>
                  <a:sym typeface="DM Sans"/>
                </a:rPr>
                <a:t>Hiệu năng</a:t>
              </a:r>
              <a:endParaRPr/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39733" y="1379796"/>
              <a:ext cx="9369333" cy="481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99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3" b="0" i="0" u="none" strike="noStrike" cap="none">
                  <a:solidFill>
                    <a:srgbClr val="F2F4F5"/>
                  </a:solidFill>
                  <a:latin typeface="DM Sans"/>
                  <a:ea typeface="DM Sans"/>
                  <a:cs typeface="DM Sans"/>
                  <a:sym typeface="DM Sans"/>
                </a:rPr>
                <a:t>Bảo mật</a:t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39733" y="2743425"/>
              <a:ext cx="936933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2F4F5"/>
                  </a:solidFill>
                  <a:latin typeface="DM Sans"/>
                  <a:ea typeface="DM Sans"/>
                  <a:cs typeface="DM Sans"/>
                  <a:sym typeface="DM Sans"/>
                </a:rPr>
                <a:t>Tính linh hoạt &amp; mở rộng</a:t>
              </a:r>
              <a:endParaRPr/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0" y="4078542"/>
              <a:ext cx="936933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2F4F5"/>
                  </a:solidFill>
                  <a:latin typeface="DM Sans"/>
                  <a:ea typeface="DM Sans"/>
                  <a:cs typeface="DM Sans"/>
                  <a:sym typeface="DM Sans"/>
                </a:rPr>
                <a:t>Khả năng tương thích</a:t>
              </a: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39733" y="5173025"/>
              <a:ext cx="936933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2F4F5"/>
                  </a:solidFill>
                  <a:latin typeface="Arial"/>
                  <a:ea typeface="Arial"/>
                  <a:cs typeface="Arial"/>
                  <a:sym typeface="Arial"/>
                </a:rPr>
                <a:t>Tính khả dụng</a:t>
              </a:r>
              <a:endParaRPr/>
            </a:p>
          </p:txBody>
        </p:sp>
      </p:grpSp>
      <p:pic>
        <p:nvPicPr>
          <p:cNvPr id="122" name="Google Shape;1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800" y="1228875"/>
            <a:ext cx="6929775" cy="62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/>
        </p:nvSpPr>
        <p:spPr>
          <a:xfrm>
            <a:off x="0" y="0"/>
            <a:ext cx="9914100" cy="103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Thành Tựu Đạt Được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Thiết lập Môi Trường: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Cài đặt Docker, Docker Compose và tải image Spark thành công.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Triển Khai Ứng Dụng: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Cấu hình cluster Spark với Docker Compose.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Khởi động ứng dụng bằng docker-compose up –build.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Giải Thích Code: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Đọc dữ liệu MNIST và trực quan hóa bằng matplotlib.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Huấn luyện mô hình MultilayerPerceptronClassifier trên Spark.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Đánh giá mô hình bằng MulticlassClassificationEvaluator.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Nhận Xét Biểu Đồ: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Mô hình đạt độ chính xác cao nhưng có lỗi ở một số nhãn.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Cải thiện bằng tăng cường dữ liệu và tối ưu mô hình.</a:t>
            </a: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0825" y="909913"/>
            <a:ext cx="8467174" cy="84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 rot="-1566986" flipH="1">
            <a:off x="12673681" y="-3411453"/>
            <a:ext cx="10345017" cy="8407677"/>
          </a:xfrm>
          <a:custGeom>
            <a:avLst/>
            <a:gdLst/>
            <a:ahLst/>
            <a:cxnLst/>
            <a:rect l="l" t="t" r="r" b="b"/>
            <a:pathLst>
              <a:path w="10349643" h="8411437" extrusionOk="0">
                <a:moveTo>
                  <a:pt x="10349643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3" y="8411437"/>
                </a:lnTo>
                <a:lnTo>
                  <a:pt x="1034964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5"/>
          <p:cNvSpPr txBox="1"/>
          <p:nvPr/>
        </p:nvSpPr>
        <p:spPr>
          <a:xfrm>
            <a:off x="0" y="0"/>
            <a:ext cx="8531100" cy="824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dk1"/>
                </a:solidFill>
              </a:rPr>
              <a:t>Kiến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Trúc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Chương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Trình</a:t>
            </a:r>
            <a:r>
              <a:rPr lang="en-US" sz="3000" b="1" dirty="0">
                <a:solidFill>
                  <a:schemeClr val="dk1"/>
                </a:solidFill>
              </a:rPr>
              <a:t> Apache </a:t>
            </a:r>
            <a:r>
              <a:rPr lang="en-US" sz="3000" b="1" dirty="0" smtClean="0">
                <a:solidFill>
                  <a:schemeClr val="dk1"/>
                </a:solidFill>
              </a:rPr>
              <a:t>Spark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-US" sz="3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-US" sz="3000" b="1" dirty="0" err="1">
                <a:solidFill>
                  <a:schemeClr val="dk1"/>
                </a:solidFill>
              </a:rPr>
              <a:t>Nguồn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dữ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liệu</a:t>
            </a:r>
            <a:r>
              <a:rPr lang="en-US" sz="3000" b="1" dirty="0">
                <a:solidFill>
                  <a:schemeClr val="dk1"/>
                </a:solidFill>
              </a:rPr>
              <a:t> dataset</a:t>
            </a:r>
            <a:r>
              <a:rPr lang="en-US" sz="3000" dirty="0">
                <a:solidFill>
                  <a:schemeClr val="dk1"/>
                </a:solidFill>
              </a:rPr>
              <a:t>: Spark </a:t>
            </a:r>
            <a:r>
              <a:rPr lang="en-US" sz="3000" dirty="0" err="1">
                <a:solidFill>
                  <a:schemeClr val="dk1"/>
                </a:solidFill>
              </a:rPr>
              <a:t>hỗ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trợ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nhiều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nguồn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dữ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liệu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như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b="1" dirty="0">
                <a:solidFill>
                  <a:schemeClr val="dk1"/>
                </a:solidFill>
              </a:rPr>
              <a:t>CSV, JSON, HDFS, </a:t>
            </a:r>
            <a:r>
              <a:rPr lang="en-US" sz="3000" b="1" dirty="0" err="1">
                <a:solidFill>
                  <a:schemeClr val="dk1"/>
                </a:solidFill>
              </a:rPr>
              <a:t>NoSQL</a:t>
            </a:r>
            <a:r>
              <a:rPr lang="en-US" sz="3000" b="1" dirty="0">
                <a:solidFill>
                  <a:schemeClr val="dk1"/>
                </a:solidFill>
              </a:rPr>
              <a:t> (</a:t>
            </a:r>
            <a:r>
              <a:rPr lang="en-US" sz="3000" b="1" dirty="0" err="1">
                <a:solidFill>
                  <a:schemeClr val="dk1"/>
                </a:solidFill>
              </a:rPr>
              <a:t>MongoDB</a:t>
            </a:r>
            <a:r>
              <a:rPr lang="en-US" sz="3000" b="1" dirty="0">
                <a:solidFill>
                  <a:schemeClr val="dk1"/>
                </a:solidFill>
              </a:rPr>
              <a:t>, Cassandra)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giúp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linh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hoạt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trong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xử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lý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dữ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liệu</a:t>
            </a: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3000" dirty="0" err="1">
                <a:solidFill>
                  <a:schemeClr val="dk1"/>
                </a:solidFill>
              </a:rPr>
              <a:t>lớn</a:t>
            </a:r>
            <a:r>
              <a:rPr lang="en-US" sz="3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endParaRPr lang="en-US" sz="3000" dirty="0">
              <a:solidFill>
                <a:schemeClr val="dk1"/>
              </a:solidFill>
            </a:endParaRPr>
          </a:p>
          <a:p>
            <a:pPr marL="457200" indent="-4191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3000"/>
              <a:buFont typeface="Arial"/>
              <a:buAutoNum type="arabicPeriod"/>
            </a:pPr>
            <a:r>
              <a:rPr lang="vi-VN" sz="3000" b="1" dirty="0">
                <a:solidFill>
                  <a:schemeClr val="dk1"/>
                </a:solidFill>
              </a:rPr>
              <a:t>Quy trình hoạt động</a:t>
            </a:r>
            <a:r>
              <a:rPr lang="vi-VN" sz="3000" dirty="0">
                <a:solidFill>
                  <a:schemeClr val="dk1"/>
                </a:solidFill>
              </a:rPr>
              <a:t>: Spark sử dụng </a:t>
            </a:r>
            <a:r>
              <a:rPr lang="vi-VN" sz="3000" b="1" dirty="0">
                <a:solidFill>
                  <a:schemeClr val="dk1"/>
                </a:solidFill>
              </a:rPr>
              <a:t>DAG (Directed Acyclic Graph)</a:t>
            </a:r>
            <a:r>
              <a:rPr lang="vi-VN" sz="3000" dirty="0">
                <a:solidFill>
                  <a:schemeClr val="dk1"/>
                </a:solidFill>
              </a:rPr>
              <a:t> để tối ưu hóa việc xử lý dữ liệu, chia công việc thành các </a:t>
            </a:r>
            <a:r>
              <a:rPr lang="vi-VN" sz="3000" b="1" dirty="0">
                <a:solidFill>
                  <a:schemeClr val="dk1"/>
                </a:solidFill>
              </a:rPr>
              <a:t>Task</a:t>
            </a:r>
            <a:r>
              <a:rPr lang="vi-VN" sz="3000" dirty="0">
                <a:solidFill>
                  <a:schemeClr val="dk1"/>
                </a:solidFill>
              </a:rPr>
              <a:t> và lập lịch thực thi hiệu quả.</a:t>
            </a:r>
            <a:endParaRPr lang="vi-VN" sz="3200" dirty="0"/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1100" y="325688"/>
            <a:ext cx="9635625" cy="96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269" y="818145"/>
            <a:ext cx="13308706" cy="1988345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Master Node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Worker Nodes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Driver Program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Cluster Manager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A diagram of a diagram&#10;&#10;AI-generated content may be incorrect.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1" y="3928055"/>
            <a:ext cx="12634174" cy="39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4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9144000" y="7228388"/>
            <a:ext cx="6687226" cy="2779686"/>
          </a:xfrm>
          <a:custGeom>
            <a:avLst/>
            <a:gdLst/>
            <a:ahLst/>
            <a:cxnLst/>
            <a:rect l="l" t="t" r="r" b="b"/>
            <a:pathLst>
              <a:path w="6687226" h="2779686" extrusionOk="0">
                <a:moveTo>
                  <a:pt x="0" y="0"/>
                </a:moveTo>
                <a:lnTo>
                  <a:pt x="6687226" y="0"/>
                </a:lnTo>
                <a:lnTo>
                  <a:pt x="6687226" y="2779686"/>
                </a:lnTo>
                <a:lnTo>
                  <a:pt x="0" y="2779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8034" b="-98042"/>
            </a:stretch>
          </a:blipFill>
          <a:ln>
            <a:noFill/>
          </a:ln>
        </p:spPr>
      </p:sp>
      <p:sp>
        <p:nvSpPr>
          <p:cNvPr id="141" name="Google Shape;141;p6"/>
          <p:cNvSpPr txBox="1"/>
          <p:nvPr/>
        </p:nvSpPr>
        <p:spPr>
          <a:xfrm>
            <a:off x="0" y="0"/>
            <a:ext cx="9385800" cy="9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Xử Lý Dữ Liệu và Lưu Trữ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Quá trình xử lý dữ liệu từ đầu vào đến kết quả, bao gồm các bước: nhập dữ liệu, xử lý bằng DAG Execution, và xuất kết quả.</a:t>
            </a:r>
            <a:endParaRPr sz="3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Cách Spark lưu trữ dữ liệu trong các hệ thống như HDFS, Cassandra, và S3, giúp tăng khả năng mở rộng và hiệu suất xử lý.</a:t>
            </a:r>
            <a:endParaRPr sz="3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Ưu điểm của tính toán trong bộ nhớ (In-memory computing), giúp giảm độ trễ và tăng tốc độ xử lý dữ liệu gấp nhiều lần so với phương pháp truyền thống.</a:t>
            </a:r>
            <a:endParaRPr sz="3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Ứng dụng thực tế trong phân tích dữ liệu lớn và xử lý luồng dữ liệu thời gian thực.</a:t>
            </a:r>
            <a:endParaRPr sz="3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9275" y="556425"/>
            <a:ext cx="8642826" cy="86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Data</a:t>
            </a:r>
            <a:r>
              <a:rPr lang="vi-VN" b="1" dirty="0"/>
              <a:t> model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diagram with text and a couple of circles&#10;&#10;AI-generated content may be incorrect."/>
          <p:cNvPicPr/>
          <p:nvPr/>
        </p:nvPicPr>
        <p:blipFill>
          <a:blip r:embed="rId2"/>
          <a:stretch>
            <a:fillRect/>
          </a:stretch>
        </p:blipFill>
        <p:spPr>
          <a:xfrm>
            <a:off x="9931215" y="3655994"/>
            <a:ext cx="7867388" cy="42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/>
        </p:nvSpPr>
        <p:spPr>
          <a:xfrm>
            <a:off x="0" y="418050"/>
            <a:ext cx="9898500" cy="9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Cấu Hình và Triển Khai Spark Cluster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Cụm Spark được thiết lập với một master và một worker node: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Master Node chạy trên cổng 8080 (Web UI) và 7077 (Cluster Manager) để điều phối các worker nodes.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Worker Node kết nối với master node để thực hiện tính toán phân tán.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Volume Mounting được sử dụng để chia sẻ dữ liệu giữa các dịch vụ.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>
                <a:solidFill>
                  <a:schemeClr val="dk1"/>
                </a:solidFill>
              </a:rPr>
              <a:t>Để khởi động hệ thống, sử dụng lệnh sau: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docker-compose up –build</a:t>
            </a:r>
            <a:endParaRPr sz="3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Build lại image nếu cần và khởi động hệ thống.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Cấu hình các nút Master và Worker của Spark.</a:t>
            </a:r>
            <a:endParaRPr sz="300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Đảm bảo sự giao tiếp giữa các nút thông qua biến môi trường </a:t>
            </a:r>
            <a:r>
              <a:rPr lang="en-US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SPARK_MASTER_URL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1032</Words>
  <Application>Microsoft Office PowerPoint</Application>
  <PresentationFormat>Custom</PresentationFormat>
  <Paragraphs>92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Century Gothic</vt:lpstr>
      <vt:lpstr>Wingdings 3</vt:lpstr>
      <vt:lpstr>Calibri</vt:lpstr>
      <vt:lpstr>Times New Roman</vt:lpstr>
      <vt:lpstr>Arial</vt:lpstr>
      <vt:lpstr>Oswald</vt:lpstr>
      <vt:lpstr>DM Sans</vt:lpstr>
      <vt:lpstr>Roboto Mono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Kiến trúc tổng thể: Gồm Master Node (điều phối công việc), Worker Nodes (xử lý dữ liệu), Driver Program (chạy ứng dụng), và Cluster Manager (quản lý tài nguyên).</vt:lpstr>
      <vt:lpstr>PowerPoint Presentation</vt:lpstr>
      <vt:lpstr>Data model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OliverFang™</cp:lastModifiedBy>
  <cp:revision>2</cp:revision>
  <dcterms:created xsi:type="dcterms:W3CDTF">2006-08-16T00:00:00Z</dcterms:created>
  <dcterms:modified xsi:type="dcterms:W3CDTF">2025-03-04T18:32:37Z</dcterms:modified>
</cp:coreProperties>
</file>